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56694710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56694710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56694710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56694710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56694710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456694710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56694710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56694710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56694710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56694710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56694710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56694710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456694710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456694710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56694710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56694710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56694710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56694710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56694710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56694710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566946de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566946de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56694710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56694710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5669471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5669471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456694710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45669471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45669471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45669471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456694710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456694710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56694710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56694710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56694710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56694710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56694710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56694710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6200" y="744575"/>
            <a:ext cx="47199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Why even bother?</a:t>
            </a:r>
            <a:endParaRPr/>
          </a:p>
        </p:txBody>
      </p:sp>
      <p:sp>
        <p:nvSpPr>
          <p:cNvPr id="55" name="Google Shape;55;p13"/>
          <p:cNvSpPr txBox="1"/>
          <p:nvPr>
            <p:ph idx="1" type="subTitle"/>
          </p:nvPr>
        </p:nvSpPr>
        <p:spPr>
          <a:xfrm>
            <a:off x="0" y="2834125"/>
            <a:ext cx="4719900" cy="2309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4"/>
                </a:solidFill>
              </a:rPr>
              <a:t>Should you go to college in the age of Generative AI?</a:t>
            </a:r>
            <a:endParaRPr>
              <a:solidFill>
                <a:schemeClr val="accent4"/>
              </a:solidFill>
            </a:endParaRPr>
          </a:p>
        </p:txBody>
      </p:sp>
      <p:pic>
        <p:nvPicPr>
          <p:cNvPr id="56" name="Google Shape;56;p13"/>
          <p:cNvPicPr preferRelativeResize="0"/>
          <p:nvPr/>
        </p:nvPicPr>
        <p:blipFill rotWithShape="1">
          <a:blip r:embed="rId3">
            <a:alphaModFix/>
          </a:blip>
          <a:srcRect b="0" l="6717" r="7268" t="0"/>
          <a:stretch/>
        </p:blipFill>
        <p:spPr>
          <a:xfrm>
            <a:off x="4719746" y="0"/>
            <a:ext cx="442425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Cognitive Development</a:t>
            </a:r>
            <a:endParaRPr/>
          </a:p>
        </p:txBody>
      </p:sp>
      <p:sp>
        <p:nvSpPr>
          <p:cNvPr id="114" name="Google Shape;114;p22"/>
          <p:cNvSpPr txBox="1"/>
          <p:nvPr>
            <p:ph idx="1" type="body"/>
          </p:nvPr>
        </p:nvSpPr>
        <p:spPr>
          <a:xfrm>
            <a:off x="0" y="1152475"/>
            <a:ext cx="52698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Attending college is a catalyst for cognitive development. Whether it's gaining new knowledge or honing problem-solving skills, the intellectual growth experienced during college is invaluable in life. Intelligence is not a fixed trait but a malleable quality that can be developed, making you a more capable individual in all aspects of life.</a:t>
            </a:r>
            <a:endParaRPr/>
          </a:p>
          <a:p>
            <a:pPr indent="-317500" lvl="0" marL="457200" rtl="0" algn="l">
              <a:spcBef>
                <a:spcPts val="1200"/>
              </a:spcBef>
              <a:spcAft>
                <a:spcPts val="0"/>
              </a:spcAft>
              <a:buSzPts val="1400"/>
              <a:buChar char="-"/>
            </a:pPr>
            <a:r>
              <a:rPr b="1" lang="en">
                <a:solidFill>
                  <a:schemeClr val="accent4"/>
                </a:solidFill>
              </a:rPr>
              <a:t>Knowledge Gain:</a:t>
            </a:r>
            <a:r>
              <a:rPr lang="en"/>
              <a:t> Exposure to new information and disciplines.</a:t>
            </a:r>
            <a:endParaRPr/>
          </a:p>
          <a:p>
            <a:pPr indent="-317500" lvl="0" marL="457200" rtl="0" algn="l">
              <a:spcBef>
                <a:spcPts val="0"/>
              </a:spcBef>
              <a:spcAft>
                <a:spcPts val="0"/>
              </a:spcAft>
              <a:buSzPts val="1400"/>
              <a:buChar char="-"/>
            </a:pPr>
            <a:r>
              <a:rPr b="1" lang="en">
                <a:solidFill>
                  <a:schemeClr val="accent4"/>
                </a:solidFill>
              </a:rPr>
              <a:t>Problem-Solving:</a:t>
            </a:r>
            <a:r>
              <a:rPr lang="en"/>
              <a:t> Enhanced ability to tackle challenges.</a:t>
            </a:r>
            <a:endParaRPr/>
          </a:p>
          <a:p>
            <a:pPr indent="-317500" lvl="0" marL="457200" rtl="0" algn="l">
              <a:spcBef>
                <a:spcPts val="0"/>
              </a:spcBef>
              <a:spcAft>
                <a:spcPts val="0"/>
              </a:spcAft>
              <a:buSzPts val="1400"/>
              <a:buChar char="-"/>
            </a:pPr>
            <a:r>
              <a:rPr b="1" lang="en">
                <a:solidFill>
                  <a:schemeClr val="accent4"/>
                </a:solidFill>
              </a:rPr>
              <a:t>Thinking Skills: </a:t>
            </a:r>
            <a:r>
              <a:rPr lang="en"/>
              <a:t>Development of analytical and critical thinking.</a:t>
            </a:r>
            <a:endParaRPr/>
          </a:p>
          <a:p>
            <a:pPr indent="-317500" lvl="0" marL="457200" rtl="0" algn="l">
              <a:spcBef>
                <a:spcPts val="0"/>
              </a:spcBef>
              <a:spcAft>
                <a:spcPts val="0"/>
              </a:spcAft>
              <a:buSzPts val="1400"/>
              <a:buChar char="-"/>
            </a:pPr>
            <a:r>
              <a:rPr b="1" lang="en">
                <a:solidFill>
                  <a:schemeClr val="accent4"/>
                </a:solidFill>
              </a:rPr>
              <a:t>Metacognition:</a:t>
            </a:r>
            <a:r>
              <a:rPr lang="en"/>
              <a:t> Improved self-awareness and understanding of one's own learning.</a:t>
            </a:r>
            <a:endParaRPr/>
          </a:p>
          <a:p>
            <a:pPr indent="-317500" lvl="0" marL="457200" rtl="0" algn="l">
              <a:spcBef>
                <a:spcPts val="0"/>
              </a:spcBef>
              <a:spcAft>
                <a:spcPts val="0"/>
              </a:spcAft>
              <a:buSzPts val="1400"/>
              <a:buChar char="-"/>
            </a:pPr>
            <a:r>
              <a:rPr b="1" lang="en">
                <a:solidFill>
                  <a:schemeClr val="accent4"/>
                </a:solidFill>
              </a:rPr>
              <a:t>General Benefit: </a:t>
            </a:r>
            <a:r>
              <a:rPr lang="en"/>
              <a:t>Higher intelligence is universally advantageous.</a:t>
            </a:r>
            <a:endParaRPr/>
          </a:p>
        </p:txBody>
      </p:sp>
      <p:pic>
        <p:nvPicPr>
          <p:cNvPr id="115" name="Google Shape;115;p22"/>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a:t>
            </a:r>
            <a:r>
              <a:rPr lang="e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Passions</a:t>
            </a:r>
            <a:endParaRPr/>
          </a:p>
        </p:txBody>
      </p:sp>
      <p:sp>
        <p:nvSpPr>
          <p:cNvPr id="126" name="Google Shape;126;p24"/>
          <p:cNvSpPr txBox="1"/>
          <p:nvPr>
            <p:ph idx="1" type="body"/>
          </p:nvPr>
        </p:nvSpPr>
        <p:spPr>
          <a:xfrm>
            <a:off x="0" y="1152475"/>
            <a:ext cx="52698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College isn't just about earning potential; it's an ideal space to follow your passions. The importance of passion in education is unmatched; it drives engagement, depth of understanding, and provides a sense of purpose. Whether young or older, many attend college solely to delve into areas they are passionate about, irrespective of commercial viability.</a:t>
            </a:r>
            <a:endParaRPr/>
          </a:p>
          <a:p>
            <a:pPr indent="-317500" lvl="0" marL="457200" rtl="0" algn="l">
              <a:spcBef>
                <a:spcPts val="1200"/>
              </a:spcBef>
              <a:spcAft>
                <a:spcPts val="0"/>
              </a:spcAft>
              <a:buSzPts val="1400"/>
              <a:buChar char="-"/>
            </a:pPr>
            <a:r>
              <a:rPr b="1" lang="en">
                <a:solidFill>
                  <a:schemeClr val="accent4"/>
                </a:solidFill>
              </a:rPr>
              <a:t>Engagement:</a:t>
            </a:r>
            <a:r>
              <a:rPr lang="en"/>
              <a:t> There is no substitute for passion.</a:t>
            </a:r>
            <a:endParaRPr/>
          </a:p>
          <a:p>
            <a:pPr indent="-317500" lvl="0" marL="457200" rtl="0" algn="l">
              <a:spcBef>
                <a:spcPts val="0"/>
              </a:spcBef>
              <a:spcAft>
                <a:spcPts val="0"/>
              </a:spcAft>
              <a:buSzPts val="1400"/>
              <a:buChar char="-"/>
            </a:pPr>
            <a:r>
              <a:rPr b="1" lang="en">
                <a:solidFill>
                  <a:schemeClr val="accent4"/>
                </a:solidFill>
              </a:rPr>
              <a:t>Depth of Understanding:</a:t>
            </a:r>
            <a:r>
              <a:rPr lang="en"/>
              <a:t> Interest in a subject leads to more meaningful learning.</a:t>
            </a:r>
            <a:endParaRPr/>
          </a:p>
          <a:p>
            <a:pPr indent="-317500" lvl="0" marL="457200" rtl="0" algn="l">
              <a:spcBef>
                <a:spcPts val="0"/>
              </a:spcBef>
              <a:spcAft>
                <a:spcPts val="0"/>
              </a:spcAft>
              <a:buSzPts val="1400"/>
              <a:buChar char="-"/>
            </a:pPr>
            <a:r>
              <a:rPr b="1" lang="en">
                <a:solidFill>
                  <a:schemeClr val="accent4"/>
                </a:solidFill>
              </a:rPr>
              <a:t>Sense of Purpose:</a:t>
            </a:r>
            <a:r>
              <a:rPr lang="en"/>
              <a:t> Passion provides a guiding compass in academic pursuits.</a:t>
            </a:r>
            <a:endParaRPr/>
          </a:p>
          <a:p>
            <a:pPr indent="-317500" lvl="0" marL="457200" rtl="0" algn="l">
              <a:spcBef>
                <a:spcPts val="0"/>
              </a:spcBef>
              <a:spcAft>
                <a:spcPts val="0"/>
              </a:spcAft>
              <a:buSzPts val="1400"/>
              <a:buChar char="-"/>
            </a:pPr>
            <a:r>
              <a:rPr b="1" lang="en">
                <a:solidFill>
                  <a:schemeClr val="accent4"/>
                </a:solidFill>
              </a:rPr>
              <a:t>Beyond Commercial Viability:</a:t>
            </a:r>
            <a:r>
              <a:rPr lang="en"/>
              <a:t> Many choose fields with low earning potential but high personal value.</a:t>
            </a:r>
            <a:endParaRPr/>
          </a:p>
          <a:p>
            <a:pPr indent="-317500" lvl="0" marL="457200" rtl="0" algn="l">
              <a:spcBef>
                <a:spcPts val="0"/>
              </a:spcBef>
              <a:spcAft>
                <a:spcPts val="0"/>
              </a:spcAft>
              <a:buSzPts val="1400"/>
              <a:buChar char="-"/>
            </a:pPr>
            <a:r>
              <a:rPr b="1" lang="en">
                <a:solidFill>
                  <a:schemeClr val="accent4"/>
                </a:solidFill>
              </a:rPr>
              <a:t>Life Stage Irrelevant:</a:t>
            </a:r>
            <a:r>
              <a:rPr lang="en"/>
              <a:t> Age doesn't matter when it comes to pursuing what you love.</a:t>
            </a:r>
            <a:endParaRPr/>
          </a:p>
        </p:txBody>
      </p:sp>
      <p:pic>
        <p:nvPicPr>
          <p:cNvPr id="127" name="Google Shape;127;p24"/>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Right Person</a:t>
            </a:r>
            <a:endParaRPr/>
          </a:p>
        </p:txBody>
      </p:sp>
      <p:sp>
        <p:nvSpPr>
          <p:cNvPr id="133" name="Google Shape;133;p25"/>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College serves as a platform to intentionally build oneself into a well-rounded individual. Whether it's social skills, academics, or other areas of growth, college presents endless opportunities for self-improvement. The aim is to become a 'universal man or woman,' reaching one's pinnacle and thereby enjoying a life full of love, joy, and adventure.</a:t>
            </a:r>
            <a:endParaRPr/>
          </a:p>
          <a:p>
            <a:pPr indent="-317500" lvl="0" marL="457200" rtl="0" algn="l">
              <a:spcBef>
                <a:spcPts val="1200"/>
              </a:spcBef>
              <a:spcAft>
                <a:spcPts val="0"/>
              </a:spcAft>
              <a:buSzPts val="1400"/>
              <a:buChar char="-"/>
            </a:pPr>
            <a:r>
              <a:rPr b="1" lang="en">
                <a:solidFill>
                  <a:schemeClr val="accent4"/>
                </a:solidFill>
              </a:rPr>
              <a:t>Intentional Growth: </a:t>
            </a:r>
            <a:r>
              <a:rPr lang="en"/>
              <a:t>College is the space to deliberately work on one's weaknesses.</a:t>
            </a:r>
            <a:endParaRPr/>
          </a:p>
          <a:p>
            <a:pPr indent="-317500" lvl="0" marL="457200" rtl="0" algn="l">
              <a:spcBef>
                <a:spcPts val="0"/>
              </a:spcBef>
              <a:spcAft>
                <a:spcPts val="0"/>
              </a:spcAft>
              <a:buSzPts val="1400"/>
              <a:buChar char="-"/>
            </a:pPr>
            <a:r>
              <a:rPr b="1" lang="en">
                <a:solidFill>
                  <a:schemeClr val="accent4"/>
                </a:solidFill>
              </a:rPr>
              <a:t>Skill Diversification:</a:t>
            </a:r>
            <a:r>
              <a:rPr lang="en"/>
              <a:t> Offers a wide range of subjects and experiences to build a balanced skill set.</a:t>
            </a:r>
            <a:endParaRPr/>
          </a:p>
          <a:p>
            <a:pPr indent="-317500" lvl="0" marL="457200" rtl="0" algn="l">
              <a:spcBef>
                <a:spcPts val="0"/>
              </a:spcBef>
              <a:spcAft>
                <a:spcPts val="0"/>
              </a:spcAft>
              <a:buSzPts val="1400"/>
              <a:buChar char="-"/>
            </a:pPr>
            <a:r>
              <a:rPr b="1" lang="en">
                <a:solidFill>
                  <a:schemeClr val="accent4"/>
                </a:solidFill>
              </a:rPr>
              <a:t>Self-Improvement:</a:t>
            </a:r>
            <a:r>
              <a:rPr lang="en"/>
              <a:t> Access to resources and networks aids in becoming a better version of oneself.</a:t>
            </a:r>
            <a:endParaRPr/>
          </a:p>
          <a:p>
            <a:pPr indent="-317500" lvl="0" marL="457200" rtl="0" algn="l">
              <a:spcBef>
                <a:spcPts val="0"/>
              </a:spcBef>
              <a:spcAft>
                <a:spcPts val="0"/>
              </a:spcAft>
              <a:buSzPts val="1400"/>
              <a:buChar char="-"/>
            </a:pPr>
            <a:r>
              <a:rPr b="1" lang="en">
                <a:solidFill>
                  <a:schemeClr val="accent4"/>
                </a:solidFill>
              </a:rPr>
              <a:t>Universal Man/Woman:</a:t>
            </a:r>
            <a:r>
              <a:rPr lang="en"/>
              <a:t> Strive to be well-rounded and excel in multiple dimensions.</a:t>
            </a:r>
            <a:endParaRPr/>
          </a:p>
          <a:p>
            <a:pPr indent="-317500" lvl="0" marL="457200" rtl="0" algn="l">
              <a:spcBef>
                <a:spcPts val="0"/>
              </a:spcBef>
              <a:spcAft>
                <a:spcPts val="0"/>
              </a:spcAft>
              <a:buSzPts val="1400"/>
              <a:buChar char="-"/>
            </a:pPr>
            <a:r>
              <a:rPr b="1" lang="en">
                <a:solidFill>
                  <a:schemeClr val="accent4"/>
                </a:solidFill>
              </a:rPr>
              <a:t>Quality of Life:</a:t>
            </a:r>
            <a:r>
              <a:rPr lang="en"/>
              <a:t> Becoming the right agent ensures a more fulfilling, enriched life.</a:t>
            </a:r>
            <a:endParaRPr/>
          </a:p>
        </p:txBody>
      </p:sp>
      <p:pic>
        <p:nvPicPr>
          <p:cNvPr id="134" name="Google Shape;134;p25"/>
          <p:cNvPicPr preferRelativeResize="0"/>
          <p:nvPr/>
        </p:nvPicPr>
        <p:blipFill>
          <a:blip r:embed="rId3">
            <a:alphaModFix/>
          </a:blip>
          <a:stretch>
            <a:fillRect/>
          </a:stretch>
        </p:blipFill>
        <p:spPr>
          <a:xfrm>
            <a:off x="5269804" y="0"/>
            <a:ext cx="3874200" cy="51433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STEM Education</a:t>
            </a:r>
            <a:endParaRPr/>
          </a:p>
        </p:txBody>
      </p:sp>
      <p:sp>
        <p:nvSpPr>
          <p:cNvPr id="140" name="Google Shape;140;p26"/>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Even in a world where AI takes over jobs, understanding STEM (Science, Technology, Engineering, Mathematics) remains crucial. These subjects provide a foundational understanding of our reality and create a shared lexicon, which is indispensable for a well-rounded individual.</a:t>
            </a:r>
            <a:endParaRPr/>
          </a:p>
          <a:p>
            <a:pPr indent="-317500" lvl="0" marL="457200" rtl="0" algn="l">
              <a:spcBef>
                <a:spcPts val="1200"/>
              </a:spcBef>
              <a:spcAft>
                <a:spcPts val="0"/>
              </a:spcAft>
              <a:buSzPts val="1400"/>
              <a:buChar char="-"/>
            </a:pPr>
            <a:r>
              <a:rPr b="1" lang="en">
                <a:solidFill>
                  <a:schemeClr val="accent4"/>
                </a:solidFill>
              </a:rPr>
              <a:t>Foundational Knowledge:</a:t>
            </a:r>
            <a:r>
              <a:rPr lang="en"/>
              <a:t> STEM subjects teach the basic principles that underpin our universe.</a:t>
            </a:r>
            <a:endParaRPr/>
          </a:p>
          <a:p>
            <a:pPr indent="-317500" lvl="0" marL="457200" rtl="0" algn="l">
              <a:spcBef>
                <a:spcPts val="0"/>
              </a:spcBef>
              <a:spcAft>
                <a:spcPts val="0"/>
              </a:spcAft>
              <a:buSzPts val="1400"/>
              <a:buChar char="-"/>
            </a:pPr>
            <a:r>
              <a:rPr b="1" lang="en">
                <a:solidFill>
                  <a:schemeClr val="accent4"/>
                </a:solidFill>
              </a:rPr>
              <a:t>Common Lexicon:</a:t>
            </a:r>
            <a:r>
              <a:rPr lang="en"/>
              <a:t> Understanding STEM terms and concepts aids in cross-disciplinary dialogue.</a:t>
            </a:r>
            <a:endParaRPr/>
          </a:p>
          <a:p>
            <a:pPr indent="-317500" lvl="0" marL="457200" rtl="0" algn="l">
              <a:spcBef>
                <a:spcPts val="0"/>
              </a:spcBef>
              <a:spcAft>
                <a:spcPts val="0"/>
              </a:spcAft>
              <a:buSzPts val="1400"/>
              <a:buChar char="-"/>
            </a:pPr>
            <a:r>
              <a:rPr b="1" lang="en">
                <a:solidFill>
                  <a:schemeClr val="accent4"/>
                </a:solidFill>
              </a:rPr>
              <a:t>Base Reality:</a:t>
            </a:r>
            <a:r>
              <a:rPr lang="en"/>
              <a:t> Equips individuals with a deeper understanding of the world, beyond job utility.</a:t>
            </a:r>
            <a:endParaRPr/>
          </a:p>
          <a:p>
            <a:pPr indent="-317500" lvl="0" marL="457200" rtl="0" algn="l">
              <a:spcBef>
                <a:spcPts val="0"/>
              </a:spcBef>
              <a:spcAft>
                <a:spcPts val="0"/>
              </a:spcAft>
              <a:buSzPts val="1400"/>
              <a:buChar char="-"/>
            </a:pPr>
            <a:r>
              <a:rPr b="1" lang="en">
                <a:solidFill>
                  <a:schemeClr val="accent4"/>
                </a:solidFill>
              </a:rPr>
              <a:t>Irreplaceable Skills:</a:t>
            </a:r>
            <a:r>
              <a:rPr lang="en"/>
              <a:t> Certain aspects of STEM remain uniquely human and are essential for nuanced understanding.</a:t>
            </a:r>
            <a:endParaRPr/>
          </a:p>
          <a:p>
            <a:pPr indent="-317500" lvl="0" marL="457200" rtl="0" algn="l">
              <a:spcBef>
                <a:spcPts val="0"/>
              </a:spcBef>
              <a:spcAft>
                <a:spcPts val="0"/>
              </a:spcAft>
              <a:buSzPts val="1400"/>
              <a:buChar char="-"/>
            </a:pPr>
            <a:r>
              <a:rPr b="1" lang="en">
                <a:solidFill>
                  <a:schemeClr val="accent4"/>
                </a:solidFill>
              </a:rPr>
              <a:t>Enriched Perspective:</a:t>
            </a:r>
            <a:r>
              <a:rPr lang="en"/>
              <a:t> Understanding the mechanics of machine intelligence and other STEM fields enhances one's worldview.</a:t>
            </a:r>
            <a:endParaRPr/>
          </a:p>
        </p:txBody>
      </p:sp>
      <p:pic>
        <p:nvPicPr>
          <p:cNvPr id="141" name="Google Shape;141;p26"/>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Civic Responsibility</a:t>
            </a:r>
            <a:endParaRPr/>
          </a:p>
        </p:txBody>
      </p:sp>
      <p:sp>
        <p:nvSpPr>
          <p:cNvPr id="147" name="Google Shape;147;p27"/>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University education serves as a platform for individuals to become responsible, civically-engaged citizens. Despite advancements in AI, the essence of human society will likely remain fundamentally human, making civic education invaluable.</a:t>
            </a:r>
            <a:endParaRPr/>
          </a:p>
          <a:p>
            <a:pPr indent="-317500" lvl="0" marL="457200" rtl="0" algn="l">
              <a:spcBef>
                <a:spcPts val="1200"/>
              </a:spcBef>
              <a:spcAft>
                <a:spcPts val="0"/>
              </a:spcAft>
              <a:buSzPts val="1400"/>
              <a:buChar char="-"/>
            </a:pPr>
            <a:r>
              <a:rPr b="1" lang="en">
                <a:solidFill>
                  <a:schemeClr val="accent4"/>
                </a:solidFill>
              </a:rPr>
              <a:t>Understanding Governance:</a:t>
            </a:r>
            <a:r>
              <a:rPr lang="en"/>
              <a:t> Courses in politics, law, and social sciences instill knowledge essential for civic participation.</a:t>
            </a:r>
            <a:endParaRPr/>
          </a:p>
          <a:p>
            <a:pPr indent="-317500" lvl="0" marL="457200" rtl="0" algn="l">
              <a:spcBef>
                <a:spcPts val="0"/>
              </a:spcBef>
              <a:spcAft>
                <a:spcPts val="0"/>
              </a:spcAft>
              <a:buSzPts val="1400"/>
              <a:buChar char="-"/>
            </a:pPr>
            <a:r>
              <a:rPr b="1" lang="en">
                <a:solidFill>
                  <a:schemeClr val="accent4"/>
                </a:solidFill>
              </a:rPr>
              <a:t>Ethical Framework:</a:t>
            </a:r>
            <a:r>
              <a:rPr lang="en"/>
              <a:t> Education equips individuals with the ethical considerations necessary for responsible decision-making.</a:t>
            </a:r>
            <a:endParaRPr/>
          </a:p>
          <a:p>
            <a:pPr indent="-317500" lvl="0" marL="457200" rtl="0" algn="l">
              <a:spcBef>
                <a:spcPts val="0"/>
              </a:spcBef>
              <a:spcAft>
                <a:spcPts val="0"/>
              </a:spcAft>
              <a:buSzPts val="1400"/>
              <a:buChar char="-"/>
            </a:pPr>
            <a:r>
              <a:rPr b="1" lang="en">
                <a:solidFill>
                  <a:schemeClr val="accent4"/>
                </a:solidFill>
              </a:rPr>
              <a:t>Community Engagement:</a:t>
            </a:r>
            <a:r>
              <a:rPr lang="en"/>
              <a:t> Skills for community involvement and leadership are often nurtured in a university setting.</a:t>
            </a:r>
            <a:endParaRPr/>
          </a:p>
          <a:p>
            <a:pPr indent="-317500" lvl="0" marL="457200" rtl="0" algn="l">
              <a:spcBef>
                <a:spcPts val="0"/>
              </a:spcBef>
              <a:spcAft>
                <a:spcPts val="0"/>
              </a:spcAft>
              <a:buSzPts val="1400"/>
              <a:buChar char="-"/>
            </a:pPr>
            <a:r>
              <a:rPr b="1" lang="en">
                <a:solidFill>
                  <a:schemeClr val="accent4"/>
                </a:solidFill>
              </a:rPr>
              <a:t>Informed Voting:</a:t>
            </a:r>
            <a:r>
              <a:rPr lang="en"/>
              <a:t> An educated populace is more capable of making informed choices in democratic processes.</a:t>
            </a:r>
            <a:endParaRPr/>
          </a:p>
          <a:p>
            <a:pPr indent="-317500" lvl="0" marL="457200" rtl="0" algn="l">
              <a:spcBef>
                <a:spcPts val="0"/>
              </a:spcBef>
              <a:spcAft>
                <a:spcPts val="0"/>
              </a:spcAft>
              <a:buSzPts val="1400"/>
              <a:buChar char="-"/>
            </a:pPr>
            <a:r>
              <a:rPr b="1" lang="en">
                <a:solidFill>
                  <a:schemeClr val="accent4"/>
                </a:solidFill>
              </a:rPr>
              <a:t>Human-Centric:</a:t>
            </a:r>
            <a:r>
              <a:rPr lang="en"/>
              <a:t> As technology evolves, the need for an understanding of human values and norms remains constant.</a:t>
            </a:r>
            <a:endParaRPr/>
          </a:p>
        </p:txBody>
      </p:sp>
      <p:pic>
        <p:nvPicPr>
          <p:cNvPr id="148" name="Google Shape;148;p27"/>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Exceptions</a:t>
            </a:r>
            <a:r>
              <a:rPr lang="en"/>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 For Everyone</a:t>
            </a:r>
            <a:endParaRPr/>
          </a:p>
        </p:txBody>
      </p:sp>
      <p:sp>
        <p:nvSpPr>
          <p:cNvPr id="159" name="Google Shape;159;p29"/>
          <p:cNvSpPr txBox="1"/>
          <p:nvPr>
            <p:ph idx="1" type="body"/>
          </p:nvPr>
        </p:nvSpPr>
        <p:spPr>
          <a:xfrm>
            <a:off x="0" y="1152475"/>
            <a:ext cx="52698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university offers structured avenues for growth, personal development, and civic responsibility, it's not the only pathway. The ultimate aim is to engage meaningfully with life and to continuously challenge oneself.</a:t>
            </a:r>
            <a:endParaRPr/>
          </a:p>
          <a:p>
            <a:pPr indent="-317500" lvl="0" marL="457200" rtl="0" algn="l">
              <a:spcBef>
                <a:spcPts val="1200"/>
              </a:spcBef>
              <a:spcAft>
                <a:spcPts val="0"/>
              </a:spcAft>
              <a:buSzPts val="1400"/>
              <a:buChar char="-"/>
            </a:pPr>
            <a:r>
              <a:rPr b="1" lang="en">
                <a:solidFill>
                  <a:schemeClr val="accent4"/>
                </a:solidFill>
              </a:rPr>
              <a:t>Alternative Education:</a:t>
            </a:r>
            <a:r>
              <a:rPr lang="en"/>
              <a:t> Vocational schools, online courses, and apprenticeships are valid paths.</a:t>
            </a:r>
            <a:endParaRPr/>
          </a:p>
          <a:p>
            <a:pPr indent="-317500" lvl="0" marL="457200" rtl="0" algn="l">
              <a:spcBef>
                <a:spcPts val="0"/>
              </a:spcBef>
              <a:spcAft>
                <a:spcPts val="0"/>
              </a:spcAft>
              <a:buSzPts val="1400"/>
              <a:buChar char="-"/>
            </a:pPr>
            <a:r>
              <a:rPr b="1" lang="en">
                <a:solidFill>
                  <a:schemeClr val="accent4"/>
                </a:solidFill>
              </a:rPr>
              <a:t>Conformity:</a:t>
            </a:r>
            <a:r>
              <a:rPr lang="en"/>
              <a:t> Some people thrive in more self-directed environments, focusing on specific skills or knowledge.</a:t>
            </a:r>
            <a:endParaRPr/>
          </a:p>
          <a:p>
            <a:pPr indent="-317500" lvl="0" marL="457200" rtl="0" algn="l">
              <a:spcBef>
                <a:spcPts val="0"/>
              </a:spcBef>
              <a:spcAft>
                <a:spcPts val="0"/>
              </a:spcAft>
              <a:buSzPts val="1400"/>
              <a:buChar char="-"/>
            </a:pPr>
            <a:r>
              <a:rPr b="1" lang="en">
                <a:solidFill>
                  <a:schemeClr val="accent4"/>
                </a:solidFill>
              </a:rPr>
              <a:t>Financial Considerations:</a:t>
            </a:r>
            <a:r>
              <a:rPr lang="en"/>
              <a:t> The cost of university may not align with everyone's financial situation or long-term goals.</a:t>
            </a:r>
            <a:endParaRPr/>
          </a:p>
          <a:p>
            <a:pPr indent="-317500" lvl="0" marL="457200" rtl="0" algn="l">
              <a:spcBef>
                <a:spcPts val="0"/>
              </a:spcBef>
              <a:spcAft>
                <a:spcPts val="0"/>
              </a:spcAft>
              <a:buSzPts val="1400"/>
              <a:buChar char="-"/>
            </a:pPr>
            <a:r>
              <a:rPr b="1" lang="en">
                <a:solidFill>
                  <a:schemeClr val="accent4"/>
                </a:solidFill>
              </a:rPr>
              <a:t>Unique Goals:</a:t>
            </a:r>
            <a:r>
              <a:rPr lang="en"/>
              <a:t> Personal aims may not necessitate a university degree.</a:t>
            </a:r>
            <a:endParaRPr/>
          </a:p>
          <a:p>
            <a:pPr indent="-317500" lvl="0" marL="457200" rtl="0" algn="l">
              <a:spcBef>
                <a:spcPts val="0"/>
              </a:spcBef>
              <a:spcAft>
                <a:spcPts val="0"/>
              </a:spcAft>
              <a:buSzPts val="1400"/>
              <a:buChar char="-"/>
            </a:pPr>
            <a:r>
              <a:rPr b="1" lang="en">
                <a:solidFill>
                  <a:schemeClr val="accent4"/>
                </a:solidFill>
              </a:rPr>
              <a:t>Seek Challenges:</a:t>
            </a:r>
            <a:r>
              <a:rPr lang="en"/>
              <a:t> Regardless of the educational path chosen, seeking challenges remains crucial for growth.</a:t>
            </a:r>
            <a:endParaRPr/>
          </a:p>
        </p:txBody>
      </p:sp>
      <p:pic>
        <p:nvPicPr>
          <p:cNvPr id="160" name="Google Shape;160;p29"/>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Harmful Environment</a:t>
            </a:r>
            <a:endParaRPr/>
          </a:p>
        </p:txBody>
      </p:sp>
      <p:sp>
        <p:nvSpPr>
          <p:cNvPr id="166" name="Google Shape;166;p30"/>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Universities, often designed to foster learning and personal growth, can inadvertently become environments that harm certain individuals due to various factors such as social dynamics, disability, and diversity considerations.</a:t>
            </a:r>
            <a:endParaRPr/>
          </a:p>
          <a:p>
            <a:pPr indent="-317500" lvl="0" marL="457200" rtl="0" algn="l">
              <a:spcBef>
                <a:spcPts val="1200"/>
              </a:spcBef>
              <a:spcAft>
                <a:spcPts val="0"/>
              </a:spcAft>
              <a:buSzPts val="1400"/>
              <a:buChar char="-"/>
            </a:pPr>
            <a:r>
              <a:rPr b="1" lang="en">
                <a:solidFill>
                  <a:schemeClr val="accent4"/>
                </a:solidFill>
              </a:rPr>
              <a:t>Social Dynamics:</a:t>
            </a:r>
            <a:r>
              <a:rPr lang="en"/>
              <a:t> Hierarchies, competition, and social pressures can exacerbate mental health issues.</a:t>
            </a:r>
            <a:endParaRPr/>
          </a:p>
          <a:p>
            <a:pPr indent="-317500" lvl="0" marL="457200" rtl="0" algn="l">
              <a:spcBef>
                <a:spcPts val="0"/>
              </a:spcBef>
              <a:spcAft>
                <a:spcPts val="0"/>
              </a:spcAft>
              <a:buSzPts val="1400"/>
              <a:buChar char="-"/>
            </a:pPr>
            <a:r>
              <a:rPr b="1" lang="en">
                <a:solidFill>
                  <a:schemeClr val="accent4"/>
                </a:solidFill>
              </a:rPr>
              <a:t>Disability:</a:t>
            </a:r>
            <a:r>
              <a:rPr lang="en"/>
              <a:t> Physical and mental disabilities may not be adequately accommodated, leading to undue stress.</a:t>
            </a:r>
            <a:endParaRPr/>
          </a:p>
          <a:p>
            <a:pPr indent="-317500" lvl="0" marL="457200" rtl="0" algn="l">
              <a:spcBef>
                <a:spcPts val="0"/>
              </a:spcBef>
              <a:spcAft>
                <a:spcPts val="0"/>
              </a:spcAft>
              <a:buSzPts val="1400"/>
              <a:buChar char="-"/>
            </a:pPr>
            <a:r>
              <a:rPr b="1" lang="en">
                <a:solidFill>
                  <a:schemeClr val="accent4"/>
                </a:solidFill>
              </a:rPr>
              <a:t>Diversity &amp; Inclusion:</a:t>
            </a:r>
            <a:r>
              <a:rPr lang="en"/>
              <a:t> Lack of representation and inclusivity can make marginalized groups feel isolated or targeted.</a:t>
            </a:r>
            <a:endParaRPr/>
          </a:p>
          <a:p>
            <a:pPr indent="-317500" lvl="0" marL="457200" rtl="0" algn="l">
              <a:spcBef>
                <a:spcPts val="0"/>
              </a:spcBef>
              <a:spcAft>
                <a:spcPts val="0"/>
              </a:spcAft>
              <a:buSzPts val="1400"/>
              <a:buChar char="-"/>
            </a:pPr>
            <a:r>
              <a:rPr b="1" lang="en">
                <a:solidFill>
                  <a:schemeClr val="accent4"/>
                </a:solidFill>
              </a:rPr>
              <a:t>Academic Pressure:</a:t>
            </a:r>
            <a:r>
              <a:rPr lang="en"/>
              <a:t> The rigor and pace may not suit everyone, leading to burnout and deteriorating mental health.</a:t>
            </a:r>
            <a:endParaRPr/>
          </a:p>
          <a:p>
            <a:pPr indent="-317500" lvl="0" marL="457200" rtl="0" algn="l">
              <a:spcBef>
                <a:spcPts val="0"/>
              </a:spcBef>
              <a:spcAft>
                <a:spcPts val="0"/>
              </a:spcAft>
              <a:buSzPts val="1400"/>
              <a:buChar char="-"/>
            </a:pPr>
            <a:r>
              <a:rPr b="1" lang="en">
                <a:solidFill>
                  <a:schemeClr val="accent4"/>
                </a:solidFill>
              </a:rPr>
              <a:t>Financial Stress:</a:t>
            </a:r>
            <a:r>
              <a:rPr lang="en"/>
              <a:t> High costs and potential debt can be detrimental to emotional well-being.</a:t>
            </a:r>
            <a:endParaRPr/>
          </a:p>
        </p:txBody>
      </p:sp>
      <p:pic>
        <p:nvPicPr>
          <p:cNvPr id="167" name="Google Shape;167;p30"/>
          <p:cNvPicPr preferRelativeResize="0"/>
          <p:nvPr/>
        </p:nvPicPr>
        <p:blipFill>
          <a:blip r:embed="rId3">
            <a:alphaModFix/>
          </a:blip>
          <a:stretch>
            <a:fillRect/>
          </a:stretch>
        </p:blipFill>
        <p:spPr>
          <a:xfrm>
            <a:off x="5269670" y="0"/>
            <a:ext cx="3874330"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Final Thoughts</a:t>
            </a:r>
            <a:endParaRPr/>
          </a:p>
        </p:txBody>
      </p:sp>
      <p:sp>
        <p:nvSpPr>
          <p:cNvPr id="173" name="Google Shape;173;p31"/>
          <p:cNvSpPr txBox="1"/>
          <p:nvPr>
            <p:ph idx="2" type="body"/>
          </p:nvPr>
        </p:nvSpPr>
        <p:spPr>
          <a:xfrm>
            <a:off x="4572000" y="0"/>
            <a:ext cx="4572000" cy="5143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Pretty much all my friends have degrees</a:t>
            </a:r>
            <a:endParaRPr/>
          </a:p>
          <a:p>
            <a:pPr indent="-342900" lvl="0" marL="457200" rtl="0" algn="l">
              <a:spcBef>
                <a:spcPts val="0"/>
              </a:spcBef>
              <a:spcAft>
                <a:spcPts val="0"/>
              </a:spcAft>
              <a:buSzPts val="1800"/>
              <a:buAutoNum type="arabicPeriod"/>
            </a:pPr>
            <a:r>
              <a:rPr lang="en"/>
              <a:t>Some of my best friends all have graduate degrees (including my wife)</a:t>
            </a:r>
            <a:endParaRPr/>
          </a:p>
          <a:p>
            <a:pPr indent="-342900" lvl="0" marL="457200" rtl="0" algn="l">
              <a:spcBef>
                <a:spcPts val="0"/>
              </a:spcBef>
              <a:spcAft>
                <a:spcPts val="0"/>
              </a:spcAft>
              <a:buSzPts val="1800"/>
              <a:buAutoNum type="arabicPeriod"/>
            </a:pPr>
            <a:r>
              <a:rPr lang="en"/>
              <a:t>I’ve learned to recognize the deficits I could have overcome with college</a:t>
            </a:r>
            <a:endParaRPr/>
          </a:p>
          <a:p>
            <a:pPr indent="-342900" lvl="0" marL="457200" rtl="0" algn="l">
              <a:spcBef>
                <a:spcPts val="0"/>
              </a:spcBef>
              <a:spcAft>
                <a:spcPts val="0"/>
              </a:spcAft>
              <a:buSzPts val="1800"/>
              <a:buAutoNum type="arabicPeriod"/>
            </a:pPr>
            <a:r>
              <a:rPr lang="en"/>
              <a:t>Once we achieve PLE, I will probably go to some kind of university</a:t>
            </a:r>
            <a:endParaRPr/>
          </a:p>
        </p:txBody>
      </p:sp>
      <p:sp>
        <p:nvSpPr>
          <p:cNvPr id="174" name="Google Shape;174;p3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4"/>
                </a:solidFill>
              </a:rPr>
              <a:t>Personal Reflections</a:t>
            </a:r>
            <a:endParaRPr>
              <a:solidFill>
                <a:schemeClr val="accent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Yes*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a:t>
            </a:r>
            <a:endParaRPr/>
          </a:p>
        </p:txBody>
      </p:sp>
      <p:sp>
        <p:nvSpPr>
          <p:cNvPr id="67" name="Google Shape;67;p15"/>
          <p:cNvSpPr txBox="1"/>
          <p:nvPr>
            <p:ph idx="1" type="body"/>
          </p:nvPr>
        </p:nvSpPr>
        <p:spPr>
          <a:xfrm>
            <a:off x="0" y="1152475"/>
            <a:ext cx="55212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Lots of people (such as Goldman Sachs) predict that AI could </a:t>
            </a:r>
            <a:r>
              <a:rPr lang="en">
                <a:solidFill>
                  <a:schemeClr val="accent4"/>
                </a:solidFill>
              </a:rPr>
              <a:t>destroy 300M jobs</a:t>
            </a:r>
            <a:endParaRPr>
              <a:solidFill>
                <a:schemeClr val="accent4"/>
              </a:solidFill>
            </a:endParaRPr>
          </a:p>
          <a:p>
            <a:pPr indent="-317500" lvl="0" marL="457200" rtl="0" algn="l">
              <a:spcBef>
                <a:spcPts val="0"/>
              </a:spcBef>
              <a:spcAft>
                <a:spcPts val="0"/>
              </a:spcAft>
              <a:buSzPts val="1400"/>
              <a:buChar char="-"/>
            </a:pPr>
            <a:r>
              <a:rPr lang="en"/>
              <a:t>Generative AI is being built into</a:t>
            </a:r>
            <a:r>
              <a:rPr lang="en">
                <a:solidFill>
                  <a:schemeClr val="accent4"/>
                </a:solidFill>
              </a:rPr>
              <a:t> autonomous agents</a:t>
            </a:r>
            <a:endParaRPr>
              <a:solidFill>
                <a:schemeClr val="accent4"/>
              </a:solidFill>
            </a:endParaRPr>
          </a:p>
          <a:p>
            <a:pPr indent="-317500" lvl="0" marL="457200" rtl="0" algn="l">
              <a:spcBef>
                <a:spcPts val="0"/>
              </a:spcBef>
              <a:spcAft>
                <a:spcPts val="0"/>
              </a:spcAft>
              <a:buSzPts val="1400"/>
              <a:buChar char="-"/>
            </a:pPr>
            <a:r>
              <a:rPr lang="en">
                <a:solidFill>
                  <a:schemeClr val="accent4"/>
                </a:solidFill>
              </a:rPr>
              <a:t>Post-Labor Economics</a:t>
            </a:r>
            <a:r>
              <a:rPr lang="en"/>
              <a:t> is coming</a:t>
            </a:r>
            <a:endParaRPr/>
          </a:p>
          <a:p>
            <a:pPr indent="-304800" lvl="1" marL="914400" rtl="0" algn="l">
              <a:spcBef>
                <a:spcPts val="0"/>
              </a:spcBef>
              <a:spcAft>
                <a:spcPts val="0"/>
              </a:spcAft>
              <a:buSzPts val="1200"/>
              <a:buChar char="-"/>
            </a:pPr>
            <a:r>
              <a:rPr lang="en"/>
              <a:t>Is anyone going to need work? </a:t>
            </a:r>
            <a:endParaRPr/>
          </a:p>
          <a:p>
            <a:pPr indent="-304800" lvl="1" marL="914400" rtl="0" algn="l">
              <a:spcBef>
                <a:spcPts val="0"/>
              </a:spcBef>
              <a:spcAft>
                <a:spcPts val="0"/>
              </a:spcAft>
              <a:buSzPts val="1200"/>
              <a:buChar char="-"/>
            </a:pPr>
            <a:r>
              <a:rPr lang="en"/>
              <a:t>What degree should you pursue, if any?</a:t>
            </a:r>
            <a:endParaRPr/>
          </a:p>
          <a:p>
            <a:pPr indent="-304800" lvl="1" marL="914400" rtl="0" algn="l">
              <a:spcBef>
                <a:spcPts val="0"/>
              </a:spcBef>
              <a:spcAft>
                <a:spcPts val="0"/>
              </a:spcAft>
              <a:buSzPts val="1200"/>
              <a:buChar char="-"/>
            </a:pPr>
            <a:r>
              <a:rPr lang="en"/>
              <a:t>I get this question a lot</a:t>
            </a:r>
            <a:endParaRPr/>
          </a:p>
        </p:txBody>
      </p:sp>
      <p:pic>
        <p:nvPicPr>
          <p:cNvPr id="68" name="Google Shape;68;p15"/>
          <p:cNvPicPr preferRelativeResize="0"/>
          <p:nvPr/>
        </p:nvPicPr>
        <p:blipFill rotWithShape="1">
          <a:blip r:embed="rId3">
            <a:alphaModFix/>
          </a:blip>
          <a:srcRect b="0" l="45301" r="18431" t="0"/>
          <a:stretch/>
        </p:blipFill>
        <p:spPr>
          <a:xfrm>
            <a:off x="5579725" y="0"/>
            <a:ext cx="3564276"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 of University</a:t>
            </a:r>
            <a:endParaRPr/>
          </a:p>
        </p:txBody>
      </p:sp>
      <p:sp>
        <p:nvSpPr>
          <p:cNvPr id="74" name="Google Shape;74;p16"/>
          <p:cNvSpPr txBox="1"/>
          <p:nvPr>
            <p:ph idx="1" type="body"/>
          </p:nvPr>
        </p:nvSpPr>
        <p:spPr>
          <a:xfrm>
            <a:off x="0" y="1152475"/>
            <a:ext cx="52698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original purpose of universities was to produce a </a:t>
            </a:r>
            <a:r>
              <a:rPr lang="en">
                <a:solidFill>
                  <a:schemeClr val="accent4"/>
                </a:solidFill>
              </a:rPr>
              <a:t>"universal man,"</a:t>
            </a:r>
            <a:r>
              <a:rPr lang="en"/>
              <a:t> a well-rounded individual capable of contributing to the upper echelons of society. The focus was on a broad education covering </a:t>
            </a:r>
            <a:r>
              <a:rPr lang="en">
                <a:solidFill>
                  <a:schemeClr val="dk1"/>
                </a:solidFill>
              </a:rPr>
              <a:t>arts</a:t>
            </a:r>
            <a:r>
              <a:rPr lang="en"/>
              <a:t>, </a:t>
            </a:r>
            <a:r>
              <a:rPr lang="en">
                <a:solidFill>
                  <a:schemeClr val="dk1"/>
                </a:solidFill>
              </a:rPr>
              <a:t>humanities</a:t>
            </a:r>
            <a:r>
              <a:rPr lang="en"/>
              <a:t>, </a:t>
            </a:r>
            <a:r>
              <a:rPr lang="en">
                <a:solidFill>
                  <a:schemeClr val="dk1"/>
                </a:solidFill>
              </a:rPr>
              <a:t>sciences</a:t>
            </a:r>
            <a:r>
              <a:rPr lang="en"/>
              <a:t>, </a:t>
            </a:r>
            <a:r>
              <a:rPr lang="en">
                <a:solidFill>
                  <a:schemeClr val="dk1"/>
                </a:solidFill>
              </a:rPr>
              <a:t>history</a:t>
            </a:r>
            <a:r>
              <a:rPr lang="en"/>
              <a:t>, </a:t>
            </a:r>
            <a:r>
              <a:rPr lang="en">
                <a:solidFill>
                  <a:schemeClr val="dk1"/>
                </a:solidFill>
              </a:rPr>
              <a:t>politics</a:t>
            </a:r>
            <a:r>
              <a:rPr lang="en"/>
              <a:t>, and </a:t>
            </a:r>
            <a:r>
              <a:rPr lang="en">
                <a:solidFill>
                  <a:schemeClr val="dk1"/>
                </a:solidFill>
              </a:rPr>
              <a:t>commerce</a:t>
            </a:r>
            <a:r>
              <a:rPr lang="en"/>
              <a:t>.</a:t>
            </a:r>
            <a:endParaRPr/>
          </a:p>
          <a:p>
            <a:pPr indent="-317500" lvl="0" marL="457200" rtl="0" algn="l">
              <a:spcBef>
                <a:spcPts val="1200"/>
              </a:spcBef>
              <a:spcAft>
                <a:spcPts val="0"/>
              </a:spcAft>
              <a:buSzPts val="1400"/>
              <a:buChar char="-"/>
            </a:pPr>
            <a:r>
              <a:rPr b="1" lang="en">
                <a:solidFill>
                  <a:schemeClr val="accent4"/>
                </a:solidFill>
              </a:rPr>
              <a:t>Universal Man:</a:t>
            </a:r>
            <a:r>
              <a:rPr lang="en"/>
              <a:t> Goal of creating well-rounded, worldly individuals.</a:t>
            </a:r>
            <a:endParaRPr/>
          </a:p>
          <a:p>
            <a:pPr indent="-317500" lvl="0" marL="457200" rtl="0" algn="l">
              <a:spcBef>
                <a:spcPts val="0"/>
              </a:spcBef>
              <a:spcAft>
                <a:spcPts val="0"/>
              </a:spcAft>
              <a:buSzPts val="1400"/>
              <a:buChar char="-"/>
            </a:pPr>
            <a:r>
              <a:rPr b="1" lang="en">
                <a:solidFill>
                  <a:schemeClr val="accent4"/>
                </a:solidFill>
              </a:rPr>
              <a:t>Upper Echelons:</a:t>
            </a:r>
            <a:r>
              <a:rPr lang="en"/>
              <a:t> Aimed at preparing students for societal leadership. (Ivy League still does this, btw)</a:t>
            </a:r>
            <a:endParaRPr/>
          </a:p>
          <a:p>
            <a:pPr indent="-317500" lvl="0" marL="457200" rtl="0" algn="l">
              <a:spcBef>
                <a:spcPts val="0"/>
              </a:spcBef>
              <a:spcAft>
                <a:spcPts val="0"/>
              </a:spcAft>
              <a:buSzPts val="1400"/>
              <a:buChar char="-"/>
            </a:pPr>
            <a:r>
              <a:rPr b="1" lang="en">
                <a:solidFill>
                  <a:schemeClr val="accent4"/>
                </a:solidFill>
              </a:rPr>
              <a:t>Broad Education: </a:t>
            </a:r>
            <a:r>
              <a:rPr lang="en"/>
              <a:t>Covering arts, humanities, sciences. Highly cultured!</a:t>
            </a:r>
            <a:endParaRPr/>
          </a:p>
          <a:p>
            <a:pPr indent="-317500" lvl="0" marL="457200" rtl="0" algn="l">
              <a:spcBef>
                <a:spcPts val="0"/>
              </a:spcBef>
              <a:spcAft>
                <a:spcPts val="0"/>
              </a:spcAft>
              <a:buSzPts val="1400"/>
              <a:buChar char="-"/>
            </a:pPr>
            <a:r>
              <a:rPr b="1" lang="en">
                <a:solidFill>
                  <a:schemeClr val="accent4"/>
                </a:solidFill>
              </a:rPr>
              <a:t>Understanding History and Politics:</a:t>
            </a:r>
            <a:r>
              <a:rPr lang="en"/>
              <a:t> To make informed contributions.</a:t>
            </a:r>
            <a:endParaRPr/>
          </a:p>
          <a:p>
            <a:pPr indent="-317500" lvl="0" marL="457200" rtl="0" algn="l">
              <a:spcBef>
                <a:spcPts val="0"/>
              </a:spcBef>
              <a:spcAft>
                <a:spcPts val="0"/>
              </a:spcAft>
              <a:buSzPts val="1400"/>
              <a:buChar char="-"/>
            </a:pPr>
            <a:r>
              <a:rPr b="1" lang="en">
                <a:solidFill>
                  <a:schemeClr val="accent4"/>
                </a:solidFill>
              </a:rPr>
              <a:t>Commerce Knowledge:</a:t>
            </a:r>
            <a:r>
              <a:rPr lang="en"/>
              <a:t> To navigate and influence the economic landscape.</a:t>
            </a:r>
            <a:endParaRPr/>
          </a:p>
        </p:txBody>
      </p:sp>
      <p:pic>
        <p:nvPicPr>
          <p:cNvPr id="75" name="Google Shape;75;p16"/>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Focus on Jobs</a:t>
            </a:r>
            <a:endParaRPr/>
          </a:p>
        </p:txBody>
      </p:sp>
      <p:sp>
        <p:nvSpPr>
          <p:cNvPr id="81" name="Google Shape;81;p17"/>
          <p:cNvSpPr txBox="1"/>
          <p:nvPr>
            <p:ph idx="1" type="body"/>
          </p:nvPr>
        </p:nvSpPr>
        <p:spPr>
          <a:xfrm>
            <a:off x="0" y="1152475"/>
            <a:ext cx="51564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German/Austrian educational revolution during the Industrial Revolution shifted the focus of public education towards producing productive workers. The system was designed to prepare individuals for the rigors of factory work, emphasizing obedience, quietude, and adherence to arbitrary rules.</a:t>
            </a:r>
            <a:endParaRPr/>
          </a:p>
          <a:p>
            <a:pPr indent="-317500" lvl="0" marL="457200" rtl="0" algn="l">
              <a:spcBef>
                <a:spcPts val="1200"/>
              </a:spcBef>
              <a:spcAft>
                <a:spcPts val="0"/>
              </a:spcAft>
              <a:buSzPts val="1400"/>
              <a:buChar char="-"/>
            </a:pPr>
            <a:r>
              <a:rPr b="1" lang="en">
                <a:solidFill>
                  <a:schemeClr val="accent4"/>
                </a:solidFill>
              </a:rPr>
              <a:t>German/Austrian Revolution:</a:t>
            </a:r>
            <a:r>
              <a:rPr lang="en"/>
              <a:t> Shifted educational focus during Industrial Revolution.</a:t>
            </a:r>
            <a:endParaRPr/>
          </a:p>
          <a:p>
            <a:pPr indent="-317500" lvl="0" marL="457200" rtl="0" algn="l">
              <a:spcBef>
                <a:spcPts val="0"/>
              </a:spcBef>
              <a:spcAft>
                <a:spcPts val="0"/>
              </a:spcAft>
              <a:buSzPts val="1400"/>
              <a:buChar char="-"/>
            </a:pPr>
            <a:r>
              <a:rPr b="1" lang="en">
                <a:solidFill>
                  <a:schemeClr val="accent4"/>
                </a:solidFill>
              </a:rPr>
              <a:t>Productive Workers:</a:t>
            </a:r>
            <a:r>
              <a:rPr lang="en"/>
              <a:t> Main goal of the reformed education system.</a:t>
            </a:r>
            <a:endParaRPr/>
          </a:p>
          <a:p>
            <a:pPr indent="-317500" lvl="0" marL="457200" rtl="0" algn="l">
              <a:spcBef>
                <a:spcPts val="0"/>
              </a:spcBef>
              <a:spcAft>
                <a:spcPts val="0"/>
              </a:spcAft>
              <a:buSzPts val="1400"/>
              <a:buChar char="-"/>
            </a:pPr>
            <a:r>
              <a:rPr b="1" lang="en">
                <a:solidFill>
                  <a:schemeClr val="accent4"/>
                </a:solidFill>
              </a:rPr>
              <a:t>Obedience and Quietude:</a:t>
            </a:r>
            <a:r>
              <a:rPr lang="en"/>
              <a:t> Taught to prepare for factory settings.</a:t>
            </a:r>
            <a:endParaRPr/>
          </a:p>
          <a:p>
            <a:pPr indent="-317500" lvl="0" marL="457200" rtl="0" algn="l">
              <a:spcBef>
                <a:spcPts val="0"/>
              </a:spcBef>
              <a:spcAft>
                <a:spcPts val="0"/>
              </a:spcAft>
              <a:buSzPts val="1400"/>
              <a:buChar char="-"/>
            </a:pPr>
            <a:r>
              <a:rPr b="1" lang="en">
                <a:solidFill>
                  <a:schemeClr val="accent4"/>
                </a:solidFill>
              </a:rPr>
              <a:t>Arbitrary Rules:</a:t>
            </a:r>
            <a:r>
              <a:rPr lang="en"/>
              <a:t> Enforced to model factory-like hierarchy.</a:t>
            </a:r>
            <a:endParaRPr/>
          </a:p>
          <a:p>
            <a:pPr indent="-317500" lvl="0" marL="457200" rtl="0" algn="l">
              <a:spcBef>
                <a:spcPts val="0"/>
              </a:spcBef>
              <a:spcAft>
                <a:spcPts val="0"/>
              </a:spcAft>
              <a:buSzPts val="1400"/>
              <a:buChar char="-"/>
            </a:pPr>
            <a:r>
              <a:rPr b="1" lang="en">
                <a:solidFill>
                  <a:schemeClr val="accent4"/>
                </a:solidFill>
              </a:rPr>
              <a:t>Contrast to 'Universal Man':</a:t>
            </a:r>
            <a:r>
              <a:rPr lang="en"/>
              <a:t> Narrower focus compared to broad societal education.</a:t>
            </a:r>
            <a:endParaRPr/>
          </a:p>
        </p:txBody>
      </p:sp>
      <p:pic>
        <p:nvPicPr>
          <p:cNvPr id="82" name="Google Shape;82;p17"/>
          <p:cNvPicPr preferRelativeResize="0"/>
          <p:nvPr/>
        </p:nvPicPr>
        <p:blipFill>
          <a:blip r:embed="rId3">
            <a:alphaModFix/>
          </a:blip>
          <a:stretch>
            <a:fillRect/>
          </a:stretch>
        </p:blipFill>
        <p:spPr>
          <a:xfrm>
            <a:off x="5269756" y="0"/>
            <a:ext cx="3874247" cy="514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Experience</a:t>
            </a:r>
            <a:endParaRPr/>
          </a:p>
        </p:txBody>
      </p:sp>
      <p:sp>
        <p:nvSpPr>
          <p:cNvPr id="93" name="Google Shape;93;p19"/>
          <p:cNvSpPr txBox="1"/>
          <p:nvPr>
            <p:ph idx="1" type="body"/>
          </p:nvPr>
        </p:nvSpPr>
        <p:spPr>
          <a:xfrm>
            <a:off x="0" y="1152475"/>
            <a:ext cx="52698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Even if AI eliminates the need for work, attending college offers valuable experiences that extend beyond career preparation. It provides a unique setting for personal growth, exposure to diverse ideas, and social enrichment.</a:t>
            </a:r>
            <a:endParaRPr/>
          </a:p>
          <a:p>
            <a:pPr indent="-317500" lvl="0" marL="457200" rtl="0" algn="l">
              <a:spcBef>
                <a:spcPts val="1200"/>
              </a:spcBef>
              <a:spcAft>
                <a:spcPts val="0"/>
              </a:spcAft>
              <a:buSzPts val="1400"/>
              <a:buChar char="-"/>
            </a:pPr>
            <a:r>
              <a:rPr b="1" lang="en">
                <a:solidFill>
                  <a:schemeClr val="accent4"/>
                </a:solidFill>
              </a:rPr>
              <a:t>Pressure and Challenge:</a:t>
            </a:r>
            <a:r>
              <a:rPr lang="en"/>
              <a:t> Builds resilience and coping skills.</a:t>
            </a:r>
            <a:endParaRPr/>
          </a:p>
          <a:p>
            <a:pPr indent="-317500" lvl="0" marL="457200" rtl="0" algn="l">
              <a:spcBef>
                <a:spcPts val="0"/>
              </a:spcBef>
              <a:spcAft>
                <a:spcPts val="0"/>
              </a:spcAft>
              <a:buSzPts val="1400"/>
              <a:buChar char="-"/>
            </a:pPr>
            <a:r>
              <a:rPr b="1" lang="en">
                <a:solidFill>
                  <a:schemeClr val="accent4"/>
                </a:solidFill>
              </a:rPr>
              <a:t>Exposure to New Ideas:</a:t>
            </a:r>
            <a:r>
              <a:rPr lang="en"/>
              <a:t> A forum for intellectual exploration.</a:t>
            </a:r>
            <a:endParaRPr/>
          </a:p>
          <a:p>
            <a:pPr indent="-317500" lvl="0" marL="457200" rtl="0" algn="l">
              <a:spcBef>
                <a:spcPts val="0"/>
              </a:spcBef>
              <a:spcAft>
                <a:spcPts val="0"/>
              </a:spcAft>
              <a:buSzPts val="1400"/>
              <a:buChar char="-"/>
            </a:pPr>
            <a:r>
              <a:rPr b="1" lang="en">
                <a:solidFill>
                  <a:schemeClr val="accent4"/>
                </a:solidFill>
              </a:rPr>
              <a:t>Friends and Social Groups:</a:t>
            </a:r>
            <a:r>
              <a:rPr lang="en"/>
              <a:t> Opportunities for social connections and networks.</a:t>
            </a:r>
            <a:endParaRPr/>
          </a:p>
          <a:p>
            <a:pPr indent="-317500" lvl="0" marL="457200" rtl="0" algn="l">
              <a:spcBef>
                <a:spcPts val="0"/>
              </a:spcBef>
              <a:spcAft>
                <a:spcPts val="0"/>
              </a:spcAft>
              <a:buSzPts val="1400"/>
              <a:buChar char="-"/>
            </a:pPr>
            <a:r>
              <a:rPr b="1" lang="en">
                <a:solidFill>
                  <a:schemeClr val="accent4"/>
                </a:solidFill>
              </a:rPr>
              <a:t>Adventures: </a:t>
            </a:r>
            <a:r>
              <a:rPr lang="en"/>
              <a:t>Unpredictable experiences that contribute to personal growth.</a:t>
            </a:r>
            <a:endParaRPr/>
          </a:p>
          <a:p>
            <a:pPr indent="-317500" lvl="0" marL="457200" rtl="0" algn="l">
              <a:spcBef>
                <a:spcPts val="0"/>
              </a:spcBef>
              <a:spcAft>
                <a:spcPts val="0"/>
              </a:spcAft>
              <a:buSzPts val="1400"/>
              <a:buChar char="-"/>
            </a:pPr>
            <a:r>
              <a:rPr b="1" lang="en">
                <a:solidFill>
                  <a:schemeClr val="accent4"/>
                </a:solidFill>
              </a:rPr>
              <a:t>Stretching Yourself:</a:t>
            </a:r>
            <a:r>
              <a:rPr lang="en"/>
              <a:t> Learning to adapt, thrive, and expand your horizons.</a:t>
            </a:r>
            <a:endParaRPr/>
          </a:p>
        </p:txBody>
      </p:sp>
      <p:pic>
        <p:nvPicPr>
          <p:cNvPr id="94" name="Google Shape;94;p19"/>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Responsible Citizen</a:t>
            </a:r>
            <a:endParaRPr/>
          </a:p>
        </p:txBody>
      </p:sp>
      <p:sp>
        <p:nvSpPr>
          <p:cNvPr id="100" name="Google Shape;100;p20"/>
          <p:cNvSpPr txBox="1"/>
          <p:nvPr>
            <p:ph idx="1" type="body"/>
          </p:nvPr>
        </p:nvSpPr>
        <p:spPr>
          <a:xfrm>
            <a:off x="0" y="1152475"/>
            <a:ext cx="52698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College education equips individuals to become responsible citizens by imparting a nuanced understanding of history, psychology, politics, economics, and society. This comprehensive knowledge enables people to better navigate the complexities of the world and contribute meaningfully to society.</a:t>
            </a:r>
            <a:endParaRPr/>
          </a:p>
          <a:p>
            <a:pPr indent="-317500" lvl="0" marL="457200" rtl="0" algn="l">
              <a:spcBef>
                <a:spcPts val="1200"/>
              </a:spcBef>
              <a:spcAft>
                <a:spcPts val="0"/>
              </a:spcAft>
              <a:buSzPts val="1400"/>
              <a:buChar char="-"/>
            </a:pPr>
            <a:r>
              <a:rPr b="1" lang="en">
                <a:solidFill>
                  <a:schemeClr val="accent4"/>
                </a:solidFill>
              </a:rPr>
              <a:t>History Knowledge:</a:t>
            </a:r>
            <a:r>
              <a:rPr lang="en"/>
              <a:t> Understanding the past to interpret the present.</a:t>
            </a:r>
            <a:endParaRPr/>
          </a:p>
          <a:p>
            <a:pPr indent="-317500" lvl="0" marL="457200" rtl="0" algn="l">
              <a:spcBef>
                <a:spcPts val="0"/>
              </a:spcBef>
              <a:spcAft>
                <a:spcPts val="0"/>
              </a:spcAft>
              <a:buSzPts val="1400"/>
              <a:buChar char="-"/>
            </a:pPr>
            <a:r>
              <a:rPr b="1" lang="en">
                <a:solidFill>
                  <a:schemeClr val="accent4"/>
                </a:solidFill>
              </a:rPr>
              <a:t>Psychology and Society:</a:t>
            </a:r>
            <a:r>
              <a:rPr lang="en"/>
              <a:t> Insights into human behavior and social structures.</a:t>
            </a:r>
            <a:endParaRPr/>
          </a:p>
          <a:p>
            <a:pPr indent="-317500" lvl="0" marL="457200" rtl="0" algn="l">
              <a:spcBef>
                <a:spcPts val="0"/>
              </a:spcBef>
              <a:spcAft>
                <a:spcPts val="0"/>
              </a:spcAft>
              <a:buSzPts val="1400"/>
              <a:buChar char="-"/>
            </a:pPr>
            <a:r>
              <a:rPr b="1" lang="en">
                <a:solidFill>
                  <a:schemeClr val="accent4"/>
                </a:solidFill>
              </a:rPr>
              <a:t>Political and Economic Awareness:</a:t>
            </a:r>
            <a:r>
              <a:rPr lang="en"/>
              <a:t> Ability to engage in civic duties knowledgeably.</a:t>
            </a:r>
            <a:endParaRPr/>
          </a:p>
          <a:p>
            <a:pPr indent="-317500" lvl="0" marL="457200" rtl="0" algn="l">
              <a:spcBef>
                <a:spcPts val="0"/>
              </a:spcBef>
              <a:spcAft>
                <a:spcPts val="0"/>
              </a:spcAft>
              <a:buSzPts val="1400"/>
              <a:buChar char="-"/>
            </a:pPr>
            <a:r>
              <a:rPr b="1" lang="en">
                <a:solidFill>
                  <a:schemeClr val="accent4"/>
                </a:solidFill>
              </a:rPr>
              <a:t>Religious and Cultural Literacy:</a:t>
            </a:r>
            <a:r>
              <a:rPr lang="en"/>
              <a:t> Encouraging tolerance and empathy.</a:t>
            </a:r>
            <a:endParaRPr/>
          </a:p>
          <a:p>
            <a:pPr indent="-317500" lvl="0" marL="457200" rtl="0" algn="l">
              <a:spcBef>
                <a:spcPts val="0"/>
              </a:spcBef>
              <a:spcAft>
                <a:spcPts val="0"/>
              </a:spcAft>
              <a:buSzPts val="1400"/>
              <a:buChar char="-"/>
            </a:pPr>
            <a:r>
              <a:rPr b="1" lang="en">
                <a:solidFill>
                  <a:schemeClr val="accent4"/>
                </a:solidFill>
              </a:rPr>
              <a:t>Balancing the World:</a:t>
            </a:r>
            <a:r>
              <a:rPr lang="en"/>
              <a:t> Contributing effectively to societal betterment.</a:t>
            </a:r>
            <a:endParaRPr/>
          </a:p>
        </p:txBody>
      </p:sp>
      <p:pic>
        <p:nvPicPr>
          <p:cNvPr id="101" name="Google Shape;101;p20"/>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Player</a:t>
            </a:r>
            <a:endParaRPr/>
          </a:p>
        </p:txBody>
      </p:sp>
      <p:sp>
        <p:nvSpPr>
          <p:cNvPr id="107" name="Google Shape;107;p21"/>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college experience is a valuable training ground for learning teamwork. It places students in settings where they must collaborate with diverse individuals, some of whom they may not naturally get along with. This skill is highly valued in the workplace and is often a reason employers prefer college graduates.</a:t>
            </a:r>
            <a:endParaRPr/>
          </a:p>
          <a:p>
            <a:pPr indent="-317500" lvl="0" marL="457200" rtl="0" algn="l">
              <a:spcBef>
                <a:spcPts val="1200"/>
              </a:spcBef>
              <a:spcAft>
                <a:spcPts val="0"/>
              </a:spcAft>
              <a:buSzPts val="1400"/>
              <a:buChar char="-"/>
            </a:pPr>
            <a:r>
              <a:rPr b="1" lang="en">
                <a:solidFill>
                  <a:schemeClr val="accent4"/>
                </a:solidFill>
              </a:rPr>
              <a:t>Diverse Interactions:</a:t>
            </a:r>
            <a:r>
              <a:rPr lang="en"/>
              <a:t> Exposure to people with different opinions and backgrounds.</a:t>
            </a:r>
            <a:endParaRPr/>
          </a:p>
          <a:p>
            <a:pPr indent="-317500" lvl="0" marL="457200" rtl="0" algn="l">
              <a:spcBef>
                <a:spcPts val="0"/>
              </a:spcBef>
              <a:spcAft>
                <a:spcPts val="0"/>
              </a:spcAft>
              <a:buSzPts val="1400"/>
              <a:buChar char="-"/>
            </a:pPr>
            <a:r>
              <a:rPr b="1" lang="en">
                <a:solidFill>
                  <a:schemeClr val="accent4"/>
                </a:solidFill>
              </a:rPr>
              <a:t>Conflict Resolution:</a:t>
            </a:r>
            <a:r>
              <a:rPr lang="en"/>
              <a:t> Learning to work through disagreements constructively.</a:t>
            </a:r>
            <a:endParaRPr/>
          </a:p>
          <a:p>
            <a:pPr indent="-317500" lvl="0" marL="457200" rtl="0" algn="l">
              <a:spcBef>
                <a:spcPts val="0"/>
              </a:spcBef>
              <a:spcAft>
                <a:spcPts val="0"/>
              </a:spcAft>
              <a:buSzPts val="1400"/>
              <a:buChar char="-"/>
            </a:pPr>
            <a:r>
              <a:rPr b="1" lang="en">
                <a:solidFill>
                  <a:schemeClr val="accent4"/>
                </a:solidFill>
              </a:rPr>
              <a:t>Collaboration Skills:</a:t>
            </a:r>
            <a:r>
              <a:rPr lang="en"/>
              <a:t> Ability to contribute to a team effectively.</a:t>
            </a:r>
            <a:endParaRPr/>
          </a:p>
          <a:p>
            <a:pPr indent="-317500" lvl="0" marL="457200" rtl="0" algn="l">
              <a:spcBef>
                <a:spcPts val="0"/>
              </a:spcBef>
              <a:spcAft>
                <a:spcPts val="0"/>
              </a:spcAft>
              <a:buSzPts val="1400"/>
              <a:buChar char="-"/>
            </a:pPr>
            <a:r>
              <a:rPr b="1" lang="en">
                <a:solidFill>
                  <a:schemeClr val="accent4"/>
                </a:solidFill>
              </a:rPr>
              <a:t>Real-world Prep:</a:t>
            </a:r>
            <a:r>
              <a:rPr lang="en"/>
              <a:t> Fosters the adaptability needed for future professional settings.</a:t>
            </a:r>
            <a:endParaRPr/>
          </a:p>
          <a:p>
            <a:pPr indent="-317500" lvl="0" marL="457200" rtl="0" algn="l">
              <a:spcBef>
                <a:spcPts val="0"/>
              </a:spcBef>
              <a:spcAft>
                <a:spcPts val="0"/>
              </a:spcAft>
              <a:buSzPts val="1400"/>
              <a:buChar char="-"/>
            </a:pPr>
            <a:r>
              <a:rPr b="1" lang="en">
                <a:solidFill>
                  <a:schemeClr val="accent4"/>
                </a:solidFill>
              </a:rPr>
              <a:t>Universally Valuable:</a:t>
            </a:r>
            <a:r>
              <a:rPr lang="en"/>
              <a:t> The world would be a better place if more people were team players.</a:t>
            </a:r>
            <a:endParaRPr/>
          </a:p>
        </p:txBody>
      </p:sp>
      <p:pic>
        <p:nvPicPr>
          <p:cNvPr id="108" name="Google Shape;108;p21"/>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